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1"/>
  </p:notesMasterIdLst>
  <p:sldIdLst>
    <p:sldId id="264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6" r:id="rId11"/>
    <p:sldId id="269" r:id="rId12"/>
    <p:sldId id="268" r:id="rId13"/>
    <p:sldId id="272" r:id="rId14"/>
    <p:sldId id="280" r:id="rId15"/>
    <p:sldId id="276" r:id="rId16"/>
    <p:sldId id="275" r:id="rId17"/>
    <p:sldId id="278" r:id="rId18"/>
    <p:sldId id="277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NA7 X86" initials="DX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66FF33"/>
    <a:srgbClr val="00FFFF"/>
    <a:srgbClr val="9900CC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6" autoAdjust="0"/>
    <p:restoredTop sz="94612" autoAdjust="0"/>
  </p:normalViewPr>
  <p:slideViewPr>
    <p:cSldViewPr>
      <p:cViewPr varScale="1">
        <p:scale>
          <a:sx n="54" d="100"/>
          <a:sy n="54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0F977-D024-4AC4-9FD0-33A3FE6CCC2C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50516-DC73-4794-812A-EC64B0E32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9F441A-EB1D-4DBA-8C06-C0A50B97DFE8}" type="slidenum">
              <a:rPr lang="ru-RU"/>
              <a:pPr/>
              <a:t>1</a:t>
            </a:fld>
            <a:endParaRPr lang="ru-R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C7AF40-E043-49B3-9510-DB69CF05401B}" type="slidenum">
              <a:rPr lang="ru-RU"/>
              <a:pPr/>
              <a:t>10</a:t>
            </a:fld>
            <a:endParaRPr lang="ru-R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E7B558-0576-49A4-9E30-B7A08D292764}" type="slidenum">
              <a:rPr lang="ru-RU"/>
              <a:pPr/>
              <a:t>11</a:t>
            </a:fld>
            <a:endParaRPr lang="ru-RU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E89C95-B76B-4E82-AE31-10516BAF7036}" type="slidenum">
              <a:rPr lang="ru-RU"/>
              <a:pPr/>
              <a:t>12</a:t>
            </a:fld>
            <a:endParaRPr lang="ru-RU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73250-07C5-4A9C-89CE-489A010D191E}" type="slidenum">
              <a:rPr lang="ru-RU"/>
              <a:pPr/>
              <a:t>13</a:t>
            </a:fld>
            <a:endParaRPr lang="ru-RU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6AB049-4361-4C09-B6FF-768F731C741B}" type="slidenum">
              <a:rPr lang="ru-RU"/>
              <a:pPr/>
              <a:t>14</a:t>
            </a:fld>
            <a:endParaRPr lang="ru-RU"/>
          </a:p>
        </p:txBody>
      </p:sp>
      <p:sp>
        <p:nvSpPr>
          <p:cNvPr id="348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E89C95-B76B-4E82-AE31-10516BAF7036}" type="slidenum">
              <a:rPr lang="ru-RU"/>
              <a:pPr/>
              <a:t>15</a:t>
            </a:fld>
            <a:endParaRPr lang="ru-RU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64B52-344D-44EA-8088-E280B16D8CF9}" type="slidenum">
              <a:rPr lang="ru-RU"/>
              <a:pPr/>
              <a:t>16</a:t>
            </a:fld>
            <a:endParaRPr lang="ru-RU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E89C95-B76B-4E82-AE31-10516BAF7036}" type="slidenum">
              <a:rPr lang="ru-RU"/>
              <a:pPr/>
              <a:t>17</a:t>
            </a:fld>
            <a:endParaRPr lang="ru-RU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645CD2-31C3-4DFF-993F-A9424C3F561F}" type="slidenum">
              <a:rPr lang="ru-RU"/>
              <a:pPr/>
              <a:t>2</a:t>
            </a:fld>
            <a:endParaRPr lang="ru-RU"/>
          </a:p>
        </p:txBody>
      </p:sp>
      <p:sp>
        <p:nvSpPr>
          <p:cNvPr id="39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B47C81-75B8-4D7E-8208-B533E1F0D7E9}" type="slidenum">
              <a:rPr lang="ru-RU"/>
              <a:pPr/>
              <a:t>3</a:t>
            </a:fld>
            <a:endParaRPr lang="ru-RU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63A9A3-3C48-4D28-895A-3A02A4CE560C}" type="slidenum">
              <a:rPr lang="ru-RU"/>
              <a:pPr/>
              <a:t>4</a:t>
            </a:fld>
            <a:endParaRPr lang="ru-R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63A9A3-3C48-4D28-895A-3A02A4CE560C}" type="slidenum">
              <a:rPr lang="ru-RU"/>
              <a:pPr/>
              <a:t>5</a:t>
            </a:fld>
            <a:endParaRPr lang="ru-R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63A9A3-3C48-4D28-895A-3A02A4CE560C}" type="slidenum">
              <a:rPr lang="ru-RU"/>
              <a:pPr/>
              <a:t>6</a:t>
            </a:fld>
            <a:endParaRPr lang="ru-R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6AB049-4361-4C09-B6FF-768F731C741B}" type="slidenum">
              <a:rPr lang="ru-RU"/>
              <a:pPr/>
              <a:t>7</a:t>
            </a:fld>
            <a:endParaRPr lang="ru-RU"/>
          </a:p>
        </p:txBody>
      </p:sp>
      <p:sp>
        <p:nvSpPr>
          <p:cNvPr id="348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63A9A3-3C48-4D28-895A-3A02A4CE560C}" type="slidenum">
              <a:rPr lang="ru-RU"/>
              <a:pPr/>
              <a:t>8</a:t>
            </a:fld>
            <a:endParaRPr lang="ru-R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63A9A3-3C48-4D28-895A-3A02A4CE560C}" type="slidenum">
              <a:rPr lang="ru-RU"/>
              <a:pPr/>
              <a:t>9</a:t>
            </a:fld>
            <a:endParaRPr lang="ru-R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2F630-37A5-4678-B100-62D825B685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DD582-300B-49A7-9D39-B94A4F1442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8DF2C-8A90-4302-A48C-FDEB883471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332413" y="16764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7413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43E68-DA89-47EE-A4BE-9E207C6DC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2F630-37A5-4678-B100-62D825B685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717F0-B67D-485F-BE8A-5E44CFB31E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7FFC9-5BA6-41EF-8448-42544D06F2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5ECFB-0A17-4188-9340-4DC2DB73D2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4E57F-E7BC-4F26-8B90-07060BCB60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CCD1E-2EC0-43F6-BB36-08B3D6C487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BB79B-0725-4AF3-96FF-4D659EFEF9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717F0-B67D-485F-BE8A-5E44CFB31E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B930C-9A4F-4034-AED1-D6E602DDC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96E15-D68B-486A-8DAB-5255D1EDA2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DD582-300B-49A7-9D39-B94A4F1442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8DF2C-8A90-4302-A48C-FDEB883471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370013" y="16764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7413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7754D-2CFE-4381-BAC6-960085F07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332413" y="16764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7413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43E68-DA89-47EE-A4BE-9E207C6DC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5332413" y="16764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7413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16F52-9317-428B-A36F-5F57F7F59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7FFC9-5BA6-41EF-8448-42544D06F2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5ECFB-0A17-4188-9340-4DC2DB73D2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4E57F-E7BC-4F26-8B90-07060BCB60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CCD1E-2EC0-43F6-BB36-08B3D6C487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BB79B-0725-4AF3-96FF-4D659EFEF9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B930C-9A4F-4034-AED1-D6E602DDC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96E15-D68B-486A-8DAB-5255D1EDA2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89020-AED8-40D7-93AA-5E4BE75A64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89020-AED8-40D7-93AA-5E4BE75A64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audio" Target="file:///G:\&#1054;&#1090;&#1082;&#1088;&#1099;&#1090;&#1099;&#1081;%20&#1091;&#1088;&#1086;&#1082;%20&#1057;%20&#1045;&#1089;&#1077;&#1085;&#1080;&#1085;\nina_panteleeva_-_otgovorila_rosha_zolotaya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nina_panteleeva_-_otgovorila_rosha_zolotaya.mp3" TargetMode="External"/><Relationship Id="rId2" Type="http://schemas.openxmlformats.org/officeDocument/2006/relationships/hyperlink" Target="http://www.rusedu.ru/detail_4948.html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zaycev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785786" y="4857760"/>
            <a:ext cx="5429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Прочитайте 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выразительно.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214290"/>
            <a:ext cx="585791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Речевая разминка</a:t>
            </a:r>
            <a:endParaRPr lang="ru-RU" sz="4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285860"/>
            <a:ext cx="46531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Прочитайте</a:t>
            </a:r>
            <a:r>
              <a:rPr lang="ru-RU" sz="3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пословицу: </a:t>
            </a:r>
            <a:endParaRPr lang="ru-RU" sz="3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857364"/>
            <a:ext cx="8501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Никакое искусство не достигнет природы</a:t>
            </a:r>
            <a:r>
              <a:rPr lang="ru-RU" sz="3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».</a:t>
            </a:r>
            <a:endParaRPr lang="ru-RU" sz="32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428868"/>
            <a:ext cx="3992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 вы ее понимаете?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857496"/>
            <a:ext cx="4158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Прочитайте медленно.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714752"/>
            <a:ext cx="8501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Прочитайте с вопросительной 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интонацией.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4286256"/>
            <a:ext cx="5484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Прочитайте с утвердительной.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286124"/>
            <a:ext cx="4668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Прочитайте с ускорением.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ramk140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2214546" y="500042"/>
            <a:ext cx="664376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Какое настроение автора</a:t>
            </a:r>
            <a:r>
              <a:rPr lang="en-US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defRPr/>
            </a:pPr>
            <a:r>
              <a:rPr lang="en-US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 почувствовали:</a:t>
            </a:r>
            <a:r>
              <a:rPr lang="en-US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en-US" sz="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ликующее</a:t>
            </a:r>
            <a:endParaRPr lang="en-US" sz="2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восторженное</a:t>
            </a:r>
            <a:endParaRPr lang="en-US" sz="2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шутливое</a:t>
            </a:r>
            <a:endParaRPr lang="en-US" sz="2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печальное</a:t>
            </a:r>
            <a:endParaRPr lang="en-US" sz="2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веселое</a:t>
            </a: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праздничное</a:t>
            </a:r>
            <a:endParaRPr lang="en-US" sz="2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радостное</a:t>
            </a: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defRPr/>
            </a:pP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спокойное</a:t>
            </a:r>
            <a:endParaRPr lang="en-US" sz="2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мечтательное</a:t>
            </a:r>
            <a:endParaRPr lang="en-US" sz="2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грустное</a:t>
            </a:r>
            <a:endParaRPr lang="ru-RU" sz="28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8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8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8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8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8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8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8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8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88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88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88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88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88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88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88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88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88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88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788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88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788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788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 build="allAtOnce"/>
      <p:bldP spid="78854" grpId="1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mk140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57158" y="1714488"/>
            <a:ext cx="850112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5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рассказать </a:t>
            </a:r>
            <a:r>
              <a:rPr lang="ru-RU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 том, что расцвела </a:t>
            </a:r>
            <a:r>
              <a:rPr lang="ru-RU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черемуха.</a:t>
            </a:r>
            <a:endParaRPr lang="ru-RU" sz="2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передать свою </a:t>
            </a:r>
            <a:r>
              <a:rPr lang="ru-RU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радость общения</a:t>
            </a:r>
            <a:r>
              <a:rPr lang="en-US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 природой.</a:t>
            </a:r>
            <a:endParaRPr lang="ru-RU" sz="2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привлечь </a:t>
            </a:r>
            <a:r>
              <a:rPr lang="ru-RU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 </a:t>
            </a:r>
            <a:r>
              <a:rPr lang="ru-RU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 красоте </a:t>
            </a:r>
            <a:r>
              <a:rPr lang="ru-RU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русской природы.</a:t>
            </a:r>
            <a:endParaRPr lang="ru-RU" sz="2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мы учились чувствовать, сопереживать.</a:t>
            </a:r>
            <a:endParaRPr lang="ru-RU" sz="2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428604"/>
            <a:ext cx="6000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Как вы считаете, с какой целью автор 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написал это стихотворение?</a:t>
            </a: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43570" y="92867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42852"/>
            <a:ext cx="450056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Словарная работа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928670"/>
            <a:ext cx="3000396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Роса медвяная</a:t>
            </a:r>
            <a:endParaRPr lang="ru-RU" sz="3000" b="1" i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928670"/>
            <a:ext cx="4835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ароматная, с запахом мёда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643050"/>
            <a:ext cx="3000396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Зелень пряная</a:t>
            </a:r>
            <a:endParaRPr lang="ru-RU" sz="3000" b="1" i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428868"/>
            <a:ext cx="3000396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Проталинка</a:t>
            </a:r>
            <a:endParaRPr lang="ru-RU" sz="3000" b="1" i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286124"/>
            <a:ext cx="3000396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Волна гремучая</a:t>
            </a:r>
            <a:endParaRPr lang="ru-RU" sz="3000" b="1" i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4143380"/>
            <a:ext cx="3000396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Обдаёт</a:t>
            </a:r>
            <a:endParaRPr lang="ru-RU" sz="3000" b="1" i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5857892"/>
            <a:ext cx="3000396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Под кручею</a:t>
            </a:r>
            <a:endParaRPr lang="ru-RU" sz="3000" b="1" i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5072074"/>
            <a:ext cx="3000396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solidFill>
                  <a:srgbClr val="FF0000"/>
                </a:solidFill>
                <a:cs typeface="Times New Roman" pitchFamily="18" charset="0"/>
              </a:rPr>
              <a:t>Вкрадчиво</a:t>
            </a:r>
            <a:endParaRPr lang="ru-RU" sz="3000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1643050"/>
            <a:ext cx="5494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с острым, ароматным запахом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14678" y="2428868"/>
            <a:ext cx="5715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место, где растаял снег и 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показалась земля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14678" y="3286124"/>
            <a:ext cx="5715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шумная, издающая громкие звуки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14678" y="4143380"/>
            <a:ext cx="57150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окатывает водой, обливает сразу 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со всех сторон 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14678" y="5786454"/>
            <a:ext cx="5929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 обрывом (круча – крутой спуск,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обрыв)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14678" y="5072074"/>
            <a:ext cx="4638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осторожно, доверительно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9" descr="b3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286388"/>
            <a:ext cx="1292225" cy="1306512"/>
          </a:xfrm>
          <a:prstGeom prst="rect">
            <a:avLst/>
          </a:prstGeom>
          <a:noFill/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857488" y="285728"/>
            <a:ext cx="3646487" cy="579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ru-RU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Физкультминутка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285852" y="1714488"/>
            <a:ext cx="6357982" cy="368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Спал цветок и вдруг проснулся,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Больше спать не захотел.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Шевельнулся, потянулся, </a:t>
            </a:r>
            <a:endParaRPr 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Взвился вверх и полетел.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Солнце утром лишь проснется,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Бабочка кружит и вьется.</a:t>
            </a:r>
            <a:endParaRPr lang="ru-RU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1" descr="7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142852"/>
            <a:ext cx="2066925" cy="1647825"/>
          </a:xfrm>
          <a:prstGeom prst="rect">
            <a:avLst/>
          </a:prstGeom>
        </p:spPr>
      </p:pic>
      <p:pic>
        <p:nvPicPr>
          <p:cNvPr id="34" name="Рисунок 33" descr="8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5276850"/>
            <a:ext cx="1714500" cy="1581150"/>
          </a:xfrm>
          <a:prstGeom prst="rect">
            <a:avLst/>
          </a:prstGeom>
        </p:spPr>
      </p:pic>
      <p:pic>
        <p:nvPicPr>
          <p:cNvPr id="7" name="Рисунок 6" descr="13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6443685" y="3629017"/>
            <a:ext cx="3781425" cy="1095375"/>
          </a:xfrm>
          <a:prstGeom prst="rect">
            <a:avLst/>
          </a:prstGeom>
        </p:spPr>
      </p:pic>
      <p:pic>
        <p:nvPicPr>
          <p:cNvPr id="9" name="Рисунок 8" descr="7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14290"/>
            <a:ext cx="2066925" cy="1647825"/>
          </a:xfrm>
          <a:prstGeom prst="rect">
            <a:avLst/>
          </a:prstGeom>
        </p:spPr>
      </p:pic>
      <p:pic>
        <p:nvPicPr>
          <p:cNvPr id="15" name="Рисунок 14" descr="13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-1200181" y="3914769"/>
            <a:ext cx="3781425" cy="1095375"/>
          </a:xfrm>
          <a:prstGeom prst="rect">
            <a:avLst/>
          </a:prstGeom>
        </p:spPr>
      </p:pic>
      <p:pic>
        <p:nvPicPr>
          <p:cNvPr id="11" name="Picture 29" descr="b3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5357826"/>
            <a:ext cx="1292225" cy="130651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43570" y="92867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8" name="Рисунок 17" descr="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571480"/>
            <a:ext cx="7500990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ru-RU" sz="2400" b="1" i="1" u="sng" dirty="0"/>
              <a:t/>
            </a:r>
            <a:br>
              <a:rPr lang="ru-RU" sz="2400" b="1" i="1" u="sng" dirty="0"/>
            </a:br>
            <a:endParaRPr lang="ru-RU" sz="2400" b="1" i="1" u="sng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543956" cy="275749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Выучить наизусть стихотворение.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Нарисовать иллюстрацию к                                                 стихотворению.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image7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4437063"/>
            <a:ext cx="3024187" cy="24209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285728"/>
            <a:ext cx="450056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senin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285728"/>
            <a:ext cx="4071966" cy="6000792"/>
          </a:xfrm>
          <a:prstGeom prst="rect">
            <a:avLst/>
          </a:prstGeom>
        </p:spPr>
      </p:pic>
      <p:pic>
        <p:nvPicPr>
          <p:cNvPr id="9" name="Рисунок 8" descr="5693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43570" y="92867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nina_panteleeva_-_otgovorila_rosha_zolota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4291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6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45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Источники информации: </a:t>
            </a:r>
          </a:p>
          <a:p>
            <a:r>
              <a:rPr lang="ru-RU" dirty="0" smtClean="0">
                <a:hlinkClick r:id="rId2"/>
              </a:rPr>
              <a:t>://</a:t>
            </a:r>
            <a:r>
              <a:rPr lang="ru-RU" dirty="0" err="1" smtClean="0">
                <a:hlinkClick r:id="rId2"/>
              </a:rPr>
              <a:t>httpwww.rusedu.ru</a:t>
            </a:r>
            <a:r>
              <a:rPr lang="ru-RU" dirty="0" smtClean="0">
                <a:hlinkClick r:id="rId2"/>
              </a:rPr>
              <a:t>/detail_4948.html</a:t>
            </a:r>
          </a:p>
          <a:p>
            <a:r>
              <a:rPr lang="ru-RU" smtClean="0">
                <a:hlinkClick r:id="rId3" action="ppaction://hlinkfile"/>
              </a:rPr>
              <a:t> </a:t>
            </a:r>
            <a:r>
              <a:rPr lang="en-US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</a:t>
            </a:r>
            <a:r>
              <a:rPr lang="en-US" dirty="0" err="1" smtClean="0">
                <a:hlinkClick r:id="rId4"/>
              </a:rPr>
              <a:t>www.zaycev.net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14678" y="214290"/>
            <a:ext cx="571464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Проверка домашнего задания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 descr="berez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428604"/>
            <a:ext cx="4572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Белая береза </a:t>
            </a:r>
          </a:p>
          <a:p>
            <a:pPr>
              <a:defRPr/>
            </a:pPr>
            <a:endParaRPr lang="ru-RU" sz="14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 моим окном</a:t>
            </a:r>
          </a:p>
          <a:p>
            <a:pPr>
              <a:defRPr/>
            </a:pPr>
            <a:endParaRPr lang="ru-RU" sz="14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Принакрылась снегом </a:t>
            </a:r>
          </a:p>
          <a:p>
            <a:pPr>
              <a:defRPr/>
            </a:pPr>
            <a:endParaRPr lang="ru-RU" sz="14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Точно серебром...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2844" y="4714884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33CC"/>
                </a:solidFill>
                <a:latin typeface="Georgia" pitchFamily="18" charset="0"/>
              </a:rPr>
              <a:t>Овеял ветер </a:t>
            </a:r>
            <a:r>
              <a:rPr lang="ru-RU" sz="2000" b="1" i="1" dirty="0" err="1" smtClean="0">
                <a:solidFill>
                  <a:srgbClr val="0033CC"/>
                </a:solidFill>
                <a:latin typeface="Georgia" pitchFamily="18" charset="0"/>
              </a:rPr>
              <a:t>нивный</a:t>
            </a:r>
            <a:r>
              <a:rPr lang="ru-RU" sz="2000" b="1" i="1" dirty="0" smtClean="0">
                <a:solidFill>
                  <a:srgbClr val="0033CC"/>
                </a:solidFill>
                <a:latin typeface="Georgia" pitchFamily="18" charset="0"/>
              </a:rPr>
              <a:t> </a:t>
            </a:r>
          </a:p>
          <a:p>
            <a:r>
              <a:rPr lang="ru-RU" sz="2000" b="1" i="1" dirty="0" smtClean="0">
                <a:solidFill>
                  <a:srgbClr val="0033CC"/>
                </a:solidFill>
                <a:latin typeface="Georgia" pitchFamily="18" charset="0"/>
              </a:rPr>
              <a:t>               цветочною пыльцой.</a:t>
            </a:r>
          </a:p>
          <a:p>
            <a:endParaRPr lang="ru-RU" sz="1600" b="1" i="1" dirty="0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643050"/>
            <a:ext cx="42148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33CC"/>
                </a:solidFill>
                <a:latin typeface="Georgia" pitchFamily="18" charset="0"/>
              </a:rPr>
              <a:t>Есенин – нежное имя, </a:t>
            </a:r>
          </a:p>
          <a:p>
            <a:r>
              <a:rPr lang="ru-RU" sz="2000" b="1" i="1" dirty="0" smtClean="0">
                <a:solidFill>
                  <a:srgbClr val="0033CC"/>
                </a:solidFill>
                <a:latin typeface="Georgia" pitchFamily="18" charset="0"/>
              </a:rPr>
              <a:t>                       соловьиный звон.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2714620"/>
            <a:ext cx="4286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33CC"/>
                </a:solidFill>
                <a:latin typeface="Georgia" pitchFamily="18" charset="0"/>
              </a:rPr>
              <a:t>Кудрями золотыми звенел</a:t>
            </a:r>
          </a:p>
          <a:p>
            <a:r>
              <a:rPr lang="ru-RU" sz="2000" b="1" i="1" dirty="0" smtClean="0">
                <a:solidFill>
                  <a:srgbClr val="0033CC"/>
                </a:solidFill>
                <a:latin typeface="Georgia" pitchFamily="18" charset="0"/>
              </a:rPr>
              <a:t>                                весёлый клён.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3714752"/>
            <a:ext cx="4214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33CC"/>
                </a:solidFill>
                <a:latin typeface="Georgia" pitchFamily="18" charset="0"/>
              </a:rPr>
              <a:t>Из солнечного ливня </a:t>
            </a:r>
          </a:p>
          <a:p>
            <a:r>
              <a:rPr lang="ru-RU" sz="2000" b="1" i="1" dirty="0" smtClean="0">
                <a:solidFill>
                  <a:srgbClr val="0033CC"/>
                </a:solidFill>
                <a:latin typeface="Georgia" pitchFamily="18" charset="0"/>
              </a:rPr>
              <a:t>                               весеннее  лицо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214290"/>
            <a:ext cx="450056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Сергей Александрович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Есенин   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2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(1895-1925 гг.)</a:t>
            </a:r>
            <a:endParaRPr lang="ru-RU" sz="2200" b="1" i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image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42852"/>
            <a:ext cx="4429124" cy="657229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077697975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42852"/>
            <a:ext cx="4786346" cy="64294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44" y="357166"/>
            <a:ext cx="392909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7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ru-RU" sz="21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Родился Есенин в 1895 году под Рязанью</a:t>
            </a:r>
            <a:r>
              <a:rPr lang="en-US" sz="21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1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селе   Константиново на берегу красивой реки Оки. Родители его были бедными крестьянами. С трёх лет  Есенин жил в семье деда по матери. Старшие хотели, чтобы он стал учителем, но сам Есенин мечтал о литературе. А писать он начал рано – в девять лет. Его бабушка знала множество песен, сказок и частушек, и, по признанию самого поэта, именно она подтолкнула его к написанию первых стихотворений.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57818" y="285729"/>
            <a:ext cx="3643370" cy="6572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1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Ещё в раннем детстве полюбил Сергей Есенин родную русскую природу - он чувствовал себя частью этой природы и воспевал её в своих стихах. Стихи Есенина полны звуков, запахов, красок. Раздаётся «белый перезвон берёз», «вызванивают ивы», «шумят тростники». Слушая стихи, мы представляем прекрасный русский пейзаж. Он писал, что его песня отзовётся и останется в людских сердцах. Постараемся и мы увидеть, услышать</a:t>
            </a:r>
            <a:r>
              <a:rPr lang="en-US" sz="21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 прочувствовать мир, созданный поэтом.  </a:t>
            </a:r>
            <a:endParaRPr lang="ru-RU" sz="21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38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5143504" cy="657229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285852" y="5357826"/>
            <a:ext cx="7286644" cy="76944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Сергей </a:t>
            </a:r>
            <a:r>
              <a:rPr lang="ru-RU" sz="4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Есенин. «Черемуха»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ramk140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143240" y="571480"/>
            <a:ext cx="257176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643050"/>
            <a:ext cx="864399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Учить выразительно читать стихотворение.</a:t>
            </a:r>
          </a:p>
          <a:p>
            <a:pPr lvl="0"/>
            <a:endParaRPr lang="ru-RU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Учить находить в тексте образные средства.</a:t>
            </a:r>
          </a:p>
          <a:p>
            <a:pPr lvl="0"/>
            <a:endParaRPr lang="ru-RU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Определять настроение автора и свои чувства, возникающие при прослушивании и чтении стихотворения.</a:t>
            </a:r>
            <a: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endParaRPr lang="ru-RU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Учить понимать и чувствовать окружающую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природу.</a:t>
            </a:r>
          </a:p>
          <a:p>
            <a:pPr lvl="0"/>
            <a:endParaRPr lang="ru-RU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500042"/>
            <a:ext cx="38576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Цели урока: 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081390b214573abd849f00cfc23167a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img-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643050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pic>
        <p:nvPicPr>
          <p:cNvPr id="9" name="Рисунок 8" descr="3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2852"/>
            <a:ext cx="1928826" cy="1785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811</TotalTime>
  <Words>527</Words>
  <Application>Microsoft Office PowerPoint</Application>
  <PresentationFormat>Экран (4:3)</PresentationFormat>
  <Paragraphs>118</Paragraphs>
  <Slides>18</Slides>
  <Notes>17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1_Тема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DNA7 X86</cp:lastModifiedBy>
  <cp:revision>93</cp:revision>
  <dcterms:created xsi:type="dcterms:W3CDTF">2010-01-18T19:42:52Z</dcterms:created>
  <dcterms:modified xsi:type="dcterms:W3CDTF">2010-12-01T20:30:37Z</dcterms:modified>
</cp:coreProperties>
</file>