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6" r:id="rId4"/>
    <p:sldId id="257" r:id="rId5"/>
    <p:sldId id="260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0;.&#1041;&#1083;&#1086;&#1082;.%20&#1042;&#1077;&#1090;&#1093;&#1072;&#1103;%20&#1080;&#1079;&#1073;&#1091;&#1096;&#1082;&#1072;.%20&#1091;&#1088;&#1086;&#1082;%203%20&#1082;&#1083;&#1072;&#1089;&#1089;\none%20(1)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200" y="1676400"/>
            <a:ext cx="6248400" cy="39624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Урок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литературного чтения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3 А класс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УМК «Школа России»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914400" y="228600"/>
            <a:ext cx="77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автономное образовательное учреждение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средняя общеобразовательная школа № 4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685800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Проверка домашнего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AutoShape 2" descr="https://s1.1zoom.ru/b5050/988/Elephants_Roads_439016_2880x18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 descr="Elephants_Roads_439016_2880x1800.jpg"/>
          <p:cNvPicPr>
            <a:picLocks noChangeAspect="1"/>
          </p:cNvPicPr>
          <p:nvPr/>
        </p:nvPicPr>
        <p:blipFill>
          <a:blip r:embed="rId2" cstate="email"/>
          <a:srcRect l="36667" t="8667" r="31666" b="12667"/>
          <a:stretch>
            <a:fillRect/>
          </a:stretch>
        </p:blipFill>
        <p:spPr>
          <a:xfrm>
            <a:off x="3733800" y="1219200"/>
            <a:ext cx="28956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304800"/>
            <a:ext cx="36587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prstClr val="white"/>
                </a:solidFill>
              </a:rPr>
              <a:t>1. Тема урока:</a:t>
            </a:r>
            <a:r>
              <a:rPr lang="ru-RU" sz="4400" dirty="0" smtClean="0">
                <a:solidFill>
                  <a:prstClr val="white"/>
                </a:solidFill>
              </a:rPr>
              <a:t>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2286000"/>
            <a:ext cx="7924800" cy="197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600" dirty="0" smtClean="0">
                <a:solidFill>
                  <a:prstClr val="white"/>
                </a:solidFill>
              </a:rPr>
              <a:t>стихотворение</a:t>
            </a:r>
            <a:endParaRPr lang="en-US" sz="3600" dirty="0" smtClean="0">
              <a:solidFill>
                <a:prstClr val="white"/>
              </a:solidFill>
            </a:endParaRPr>
          </a:p>
          <a:p>
            <a:pPr lvl="0" algn="ctr">
              <a:spcBef>
                <a:spcPct val="20000"/>
              </a:spcBef>
            </a:pPr>
            <a:r>
              <a:rPr lang="ru-RU" sz="3600" dirty="0" smtClean="0">
                <a:solidFill>
                  <a:prstClr val="white"/>
                </a:solidFill>
              </a:rPr>
              <a:t>А.Блок «Ветхая избушка». </a:t>
            </a:r>
          </a:p>
          <a:p>
            <a:pPr lvl="0" algn="ctr">
              <a:spcBef>
                <a:spcPct val="20000"/>
              </a:spcBef>
            </a:pPr>
            <a:r>
              <a:rPr lang="ru-RU" sz="3600" dirty="0" smtClean="0">
                <a:solidFill>
                  <a:prstClr val="white"/>
                </a:solidFill>
              </a:rPr>
              <a:t>Картинки зимы.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1005" y="1143000"/>
            <a:ext cx="8832995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</a:rPr>
              <a:t>		А.</a:t>
            </a:r>
          </a:p>
          <a:p>
            <a:r>
              <a:rPr lang="ru-RU" sz="4400" dirty="0" smtClean="0">
                <a:solidFill>
                  <a:srgbClr val="C00000"/>
                </a:solidFill>
              </a:rPr>
              <a:t>		Б</a:t>
            </a:r>
            <a:r>
              <a:rPr lang="ru-RU" sz="4400" dirty="0" smtClean="0">
                <a:solidFill>
                  <a:schemeClr val="bg1"/>
                </a:solidFill>
              </a:rPr>
              <a:t>едный зайчик прыгает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		Возле мокрых сосен…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	Леса </a:t>
            </a:r>
            <a:r>
              <a:rPr lang="ru-RU" sz="4400" dirty="0" smtClean="0">
                <a:solidFill>
                  <a:srgbClr val="C00000"/>
                </a:solidFill>
              </a:rPr>
              <a:t> </a:t>
            </a:r>
            <a:r>
              <a:rPr lang="ru-RU" sz="4400" dirty="0" smtClean="0">
                <a:solidFill>
                  <a:schemeClr val="bg1"/>
                </a:solidFill>
              </a:rPr>
              <a:t>в </a:t>
            </a:r>
            <a:r>
              <a:rPr lang="ru-RU" sz="4400" dirty="0" err="1" smtClean="0">
                <a:solidFill>
                  <a:schemeClr val="bg1"/>
                </a:solidFill>
              </a:rPr>
              <a:t>да</a:t>
            </a:r>
            <a:r>
              <a:rPr lang="ru-RU" sz="4400" dirty="0" err="1" smtClean="0">
                <a:solidFill>
                  <a:srgbClr val="C00000"/>
                </a:solidFill>
              </a:rPr>
              <a:t>Л</a:t>
            </a:r>
            <a:r>
              <a:rPr lang="ru-RU" sz="4400" dirty="0" err="1" smtClean="0">
                <a:solidFill>
                  <a:schemeClr val="bg1"/>
                </a:solidFill>
              </a:rPr>
              <a:t>и</a:t>
            </a:r>
            <a:r>
              <a:rPr lang="ru-RU" sz="4400" dirty="0" smtClean="0">
                <a:solidFill>
                  <a:schemeClr val="bg1"/>
                </a:solidFill>
              </a:rPr>
              <a:t> виднее,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        Синее небеса …</a:t>
            </a:r>
          </a:p>
          <a:p>
            <a:r>
              <a:rPr lang="ru-RU" sz="4400" dirty="0" smtClean="0">
                <a:solidFill>
                  <a:srgbClr val="C00000"/>
                </a:solidFill>
              </a:rPr>
              <a:t>О</a:t>
            </a:r>
            <a:r>
              <a:rPr lang="ru-RU" sz="4400" dirty="0" smtClean="0">
                <a:solidFill>
                  <a:schemeClr val="bg1"/>
                </a:solidFill>
              </a:rPr>
              <a:t>, весна без конца и без краю …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		Последние лучи </a:t>
            </a:r>
            <a:r>
              <a:rPr lang="ru-RU" sz="4400" dirty="0" err="1" smtClean="0">
                <a:solidFill>
                  <a:schemeClr val="bg1"/>
                </a:solidFill>
              </a:rPr>
              <a:t>за</a:t>
            </a:r>
            <a:r>
              <a:rPr lang="ru-RU" sz="4400" dirty="0" err="1" smtClean="0">
                <a:solidFill>
                  <a:srgbClr val="C00000"/>
                </a:solidFill>
              </a:rPr>
              <a:t>К</a:t>
            </a:r>
            <a:r>
              <a:rPr lang="ru-RU" sz="4400" dirty="0" err="1" smtClean="0">
                <a:solidFill>
                  <a:schemeClr val="bg1"/>
                </a:solidFill>
              </a:rPr>
              <a:t>ата</a:t>
            </a:r>
            <a:endParaRPr lang="ru-RU" sz="4400" dirty="0" smtClean="0">
              <a:solidFill>
                <a:schemeClr val="bg1"/>
              </a:solidFill>
            </a:endParaRPr>
          </a:p>
          <a:p>
            <a:r>
              <a:rPr lang="ru-RU" sz="4400" dirty="0" smtClean="0">
                <a:solidFill>
                  <a:schemeClr val="bg1"/>
                </a:solidFill>
              </a:rPr>
              <a:t>		Лежат на поле сжатой ржи…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981200"/>
            <a:ext cx="2590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2. Постановка учебной задачи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819400" y="457200"/>
            <a:ext cx="6019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урока: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Познакомиться со стихотворением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 Блока «Ветхая </a:t>
            </a: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избушка</a:t>
            </a: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28600" y="3643029"/>
            <a:ext cx="8915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Познакомиться с биографией А.Блока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Определить тему и главную мысль стихотворения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Учиться выразительно читать стихотворение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ллюстрировать стихотворение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981200"/>
            <a:ext cx="2438400" cy="990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1880-1921 гг.</a:t>
            </a:r>
            <a:endParaRPr lang="ru-RU" sz="2800" dirty="0" smtClean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58859"/>
            <a:ext cx="2667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Работа с текстом (биография А.Блока)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А.Блок 4 года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971800" y="0"/>
            <a:ext cx="2209799" cy="3134581"/>
          </a:xfrm>
          <a:prstGeom prst="rect">
            <a:avLst/>
          </a:prstGeom>
        </p:spPr>
      </p:pic>
      <p:pic>
        <p:nvPicPr>
          <p:cNvPr id="6" name="Рисунок 5" descr="Свидетельство проекта infourok.ru №ЗМ3568643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52400" y="3048000"/>
            <a:ext cx="2182847" cy="3124200"/>
          </a:xfrm>
          <a:prstGeom prst="rect">
            <a:avLst/>
          </a:prstGeom>
        </p:spPr>
      </p:pic>
      <p:pic>
        <p:nvPicPr>
          <p:cNvPr id="7" name="Рисунок 6" descr="фото блока.jpg"/>
          <p:cNvPicPr>
            <a:picLocks noChangeAspect="1"/>
          </p:cNvPicPr>
          <p:nvPr/>
        </p:nvPicPr>
        <p:blipFill>
          <a:blip r:embed="rId4" cstate="email"/>
          <a:srcRect l="4912" t="3922" r="6669" b="7843"/>
          <a:stretch>
            <a:fillRect/>
          </a:stretch>
        </p:blipFill>
        <p:spPr>
          <a:xfrm>
            <a:off x="6172200" y="0"/>
            <a:ext cx="2438400" cy="3124200"/>
          </a:xfrm>
          <a:prstGeom prst="rect">
            <a:avLst/>
          </a:prstGeom>
        </p:spPr>
      </p:pic>
      <p:pic>
        <p:nvPicPr>
          <p:cNvPr id="8" name="Рисунок 7" descr="Блок с родственниками (14 лет).jpg"/>
          <p:cNvPicPr>
            <a:picLocks noChangeAspect="1"/>
          </p:cNvPicPr>
          <p:nvPr/>
        </p:nvPicPr>
        <p:blipFill>
          <a:blip r:embed="rId5" cstate="email"/>
          <a:srcRect l="14167" t="5987" r="9167" b="4693"/>
          <a:stretch>
            <a:fillRect/>
          </a:stretch>
        </p:blipFill>
        <p:spPr>
          <a:xfrm>
            <a:off x="3352800" y="3086100"/>
            <a:ext cx="5029200" cy="37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видетельство проекта infourok.ru №ЗМ3568643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1000" y="914400"/>
            <a:ext cx="2182847" cy="3124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4800" y="4343400"/>
            <a:ext cx="2457917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1880-1921 гг.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24200" y="1066800"/>
            <a:ext cx="5181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Знакомство со стихотворением. Определение темы и главной мысли стихотворения.</a:t>
            </a:r>
          </a:p>
          <a:p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5.Выразительное чтение.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none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29600" y="5867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5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Свидетельство проекта infourok.ru №ЗМ3568643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28600" y="838200"/>
            <a:ext cx="2182847" cy="3124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8600" y="4114800"/>
            <a:ext cx="2457917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1880-1921 гг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10000" y="1600200"/>
            <a:ext cx="396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Иллюстрирование стихотворения. (Работа в группах)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9000" y="3352800"/>
            <a:ext cx="5943600" cy="53340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Рисунок 3" descr="Свидетельство проекта infourok.ru №ЗМ3568643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28600" y="2133600"/>
            <a:ext cx="2182847" cy="3124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2400" y="5334000"/>
            <a:ext cx="2457917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1880-1921 гг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259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00400" y="151656"/>
            <a:ext cx="55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Александр Блок родился в 1880 году.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276600" y="761256"/>
            <a:ext cx="3523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Он родился в Германии.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819400" y="2362200"/>
            <a:ext cx="60741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Стихотворение «Ветхая избушка»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посвящается няне поэта Арине Родионовне.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875424" y="1371600"/>
            <a:ext cx="62685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Больше всего маленький Саша любил играть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«кирпичики» и рисовать корабли.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819400" y="3429000"/>
            <a:ext cx="60855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Самыми близкими людьми для поэта были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 дедушка, бабушка и тёти.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743200" y="5257800"/>
            <a:ext cx="6096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Главная тема стихотворения А.Блока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«Ветхая Избушка» 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героизм русского народа.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667000" y="4343400"/>
            <a:ext cx="62562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стихотворении А.Блока «Ветхая Избушка»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поэт с нежностью вспоминает детские годы.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Спасибо за урок!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212</Words>
  <Application>Microsoft Office PowerPoint</Application>
  <PresentationFormat>Экран (4:3)</PresentationFormat>
  <Paragraphs>59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43</cp:revision>
  <dcterms:modified xsi:type="dcterms:W3CDTF">2019-02-10T22:06:27Z</dcterms:modified>
</cp:coreProperties>
</file>