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6" r:id="rId10"/>
    <p:sldId id="265" r:id="rId11"/>
    <p:sldId id="268" r:id="rId12"/>
    <p:sldId id="267" r:id="rId13"/>
    <p:sldId id="270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24F51-5186-44A9-B82F-B56BA881D934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3A600-E681-4A22-ACE6-860747CC6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84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Пирамида, сосулька,  улитка, трясогузка, самосвал, Аргентина,</a:t>
            </a:r>
            <a:r>
              <a:rPr lang="ru-RU" baseline="0" dirty="0" smtClean="0"/>
              <a:t> лягушка, жеребёнок, телевизор, рубашка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3A600-E681-4A22-ACE6-860747CC6BB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988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поэзии </a:t>
            </a:r>
            <a:r>
              <a:rPr lang="ru-RU" dirty="0" err="1" smtClean="0"/>
              <a:t>С.Есенина</a:t>
            </a:r>
            <a:r>
              <a:rPr lang="ru-RU" dirty="0" smtClean="0"/>
              <a:t> много «золотых» и «серебряных» слов- серебрит, золотые,</a:t>
            </a:r>
            <a:r>
              <a:rPr lang="ru-RU" baseline="0" dirty="0" smtClean="0"/>
              <a:t> серебряные, серебром, золотом. Вставьте их на месте пропущенных слов.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3A600-E681-4A22-ACE6-860747CC6BB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04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«Сны»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3A600-E681-4A22-ACE6-860747CC6BB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737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3A600-E681-4A22-ACE6-860747CC6BB4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830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hyperlink" Target="http://fotografii-cvetov.ru/cheremuha-obyknovennaya/cheremuha-obyknovennaya-foto/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94157" y="764704"/>
            <a:ext cx="6955686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Урок- викторина </a:t>
            </a:r>
          </a:p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 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разделу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Поэтическая</a:t>
            </a:r>
          </a:p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тетрадь-1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»</a:t>
            </a:r>
          </a:p>
          <a:p>
            <a:pPr algn="ctr"/>
            <a:endParaRPr lang="ru-RU" sz="5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Оценка 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достижений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988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-866607" y="-158626"/>
            <a:ext cx="79743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«</a:t>
            </a: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Стихи А. </a:t>
            </a: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Блока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»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19872" y="476672"/>
            <a:ext cx="640871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u="sng" dirty="0" smtClean="0"/>
              <a:t>И </a:t>
            </a:r>
            <a:r>
              <a:rPr lang="ru-RU" altLang="ru-RU" sz="2800" b="1" u="sng" dirty="0"/>
              <a:t>пора уснуть, да жалко</a:t>
            </a:r>
            <a:r>
              <a:rPr lang="ru-RU" altLang="ru-RU" sz="2800" b="1" dirty="0"/>
              <a:t>, </a:t>
            </a:r>
          </a:p>
          <a:p>
            <a:r>
              <a:rPr lang="ru-RU" altLang="ru-RU" sz="2800" b="1" dirty="0"/>
              <a:t>Не хочу уснуть! </a:t>
            </a:r>
          </a:p>
          <a:p>
            <a:r>
              <a:rPr lang="ru-RU" altLang="ru-RU" sz="2800" b="1" dirty="0"/>
              <a:t>Конь качается качалка, </a:t>
            </a:r>
          </a:p>
          <a:p>
            <a:r>
              <a:rPr lang="ru-RU" altLang="ru-RU" sz="2800" b="1" dirty="0"/>
              <a:t>На коня б скакнуть! </a:t>
            </a:r>
          </a:p>
          <a:p>
            <a:endParaRPr lang="ru-RU" altLang="ru-RU" sz="2800" b="1" u="sng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altLang="ru-RU" sz="2800" b="1" u="sng" dirty="0" smtClean="0">
                <a:solidFill>
                  <a:schemeClr val="tx2">
                    <a:lumMod val="50000"/>
                  </a:schemeClr>
                </a:solidFill>
              </a:rPr>
              <a:t>Луч </a:t>
            </a:r>
            <a:r>
              <a:rPr lang="ru-RU" altLang="ru-RU" sz="2800" b="1" u="sng" dirty="0">
                <a:solidFill>
                  <a:schemeClr val="tx2">
                    <a:lumMod val="50000"/>
                  </a:schemeClr>
                </a:solidFill>
              </a:rPr>
              <a:t>лампадки, как в тумане</a:t>
            </a:r>
            <a:r>
              <a:rPr lang="ru-RU" altLang="ru-RU" sz="28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endParaRPr lang="ru-RU" altLang="ru-RU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altLang="ru-RU" sz="2800" b="1" dirty="0" smtClean="0">
                <a:solidFill>
                  <a:schemeClr val="tx2">
                    <a:lumMod val="50000"/>
                  </a:schemeClr>
                </a:solidFill>
              </a:rPr>
              <a:t>Раз-два</a:t>
            </a:r>
            <a:r>
              <a:rPr lang="ru-RU" altLang="ru-RU" sz="2800" b="1" dirty="0">
                <a:solidFill>
                  <a:schemeClr val="tx2">
                    <a:lumMod val="50000"/>
                  </a:schemeClr>
                </a:solidFill>
              </a:rPr>
              <a:t>, раз-два, раз!.. </a:t>
            </a:r>
          </a:p>
          <a:p>
            <a:r>
              <a:rPr lang="ru-RU" altLang="ru-RU" sz="2800" b="1" dirty="0">
                <a:solidFill>
                  <a:schemeClr val="tx2">
                    <a:lumMod val="50000"/>
                  </a:schemeClr>
                </a:solidFill>
              </a:rPr>
              <a:t>Идет конница... а няня </a:t>
            </a:r>
          </a:p>
          <a:p>
            <a:r>
              <a:rPr lang="ru-RU" altLang="ru-RU" sz="2800" b="1" dirty="0">
                <a:solidFill>
                  <a:schemeClr val="tx2">
                    <a:lumMod val="50000"/>
                  </a:schemeClr>
                </a:solidFill>
              </a:rPr>
              <a:t>Тянет свой рассказ... </a:t>
            </a:r>
          </a:p>
          <a:p>
            <a:endParaRPr lang="ru-RU" altLang="ru-RU" sz="2800" b="1" u="sng" dirty="0" smtClean="0"/>
          </a:p>
          <a:p>
            <a:r>
              <a:rPr lang="ru-RU" altLang="ru-RU" sz="2800" b="1" u="sng" dirty="0" smtClean="0"/>
              <a:t>Внемлю </a:t>
            </a:r>
            <a:r>
              <a:rPr lang="ru-RU" altLang="ru-RU" sz="2800" b="1" u="sng" dirty="0"/>
              <a:t>сказке древней</a:t>
            </a:r>
            <a:r>
              <a:rPr lang="ru-RU" altLang="ru-RU" sz="2800" b="1" dirty="0" smtClean="0"/>
              <a:t>, древней</a:t>
            </a:r>
          </a:p>
          <a:p>
            <a:r>
              <a:rPr lang="ru-RU" altLang="ru-RU" sz="2800" b="1" dirty="0" smtClean="0"/>
              <a:t> </a:t>
            </a:r>
            <a:r>
              <a:rPr lang="ru-RU" altLang="ru-RU" sz="2800" b="1" dirty="0"/>
              <a:t>О богатырях, </a:t>
            </a:r>
          </a:p>
          <a:p>
            <a:r>
              <a:rPr lang="ru-RU" altLang="ru-RU" sz="2800" b="1" dirty="0"/>
              <a:t>О заморской, о царевне, </a:t>
            </a:r>
          </a:p>
          <a:p>
            <a:r>
              <a:rPr lang="ru-RU" altLang="ru-RU" sz="2800" b="1" dirty="0"/>
              <a:t>О царевне... ах... </a:t>
            </a:r>
          </a:p>
          <a:p>
            <a:r>
              <a:rPr lang="ru-RU" altLang="ru-RU" sz="2800" b="1" dirty="0"/>
              <a:t>Раз-два, раз-два! 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64704"/>
            <a:ext cx="1563638" cy="2084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9" t="51049" r="4775"/>
          <a:stretch/>
        </p:blipFill>
        <p:spPr>
          <a:xfrm>
            <a:off x="24231" y="3767466"/>
            <a:ext cx="3096344" cy="253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16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280400" cy="5397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75656" y="188640"/>
            <a:ext cx="50300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Узнай стихотворение.</a:t>
            </a:r>
          </a:p>
        </p:txBody>
      </p:sp>
    </p:spTree>
    <p:extLst>
      <p:ext uri="{BB962C8B-B14F-4D97-AF65-F5344CB8AC3E}">
        <p14:creationId xmlns:p14="http://schemas.microsoft.com/office/powerpoint/2010/main" val="125755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91680" y="1556792"/>
            <a:ext cx="64807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4400" b="1" dirty="0" smtClean="0">
                <a:solidFill>
                  <a:srgbClr val="FF0000"/>
                </a:solidFill>
              </a:rPr>
              <a:t>               ВОРОНА</a:t>
            </a:r>
            <a:r>
              <a:rPr lang="ru-RU" altLang="ru-RU" sz="4400" dirty="0" smtClean="0">
                <a:solidFill>
                  <a:srgbClr val="FF0000"/>
                </a:solidFill>
              </a:rPr>
              <a:t> </a:t>
            </a:r>
            <a:endParaRPr lang="ru-RU" altLang="ru-RU" sz="4400" dirty="0">
              <a:solidFill>
                <a:srgbClr val="FF0000"/>
              </a:solidFill>
            </a:endParaRPr>
          </a:p>
          <a:p>
            <a:r>
              <a:rPr lang="ru-RU" altLang="ru-RU" sz="2800" b="1" dirty="0"/>
              <a:t>Вот ворона на крыше покатой</a:t>
            </a:r>
          </a:p>
          <a:p>
            <a:r>
              <a:rPr lang="ru-RU" altLang="ru-RU" sz="2800" b="1" dirty="0"/>
              <a:t>Так с зимы и осталась лохматой...</a:t>
            </a:r>
          </a:p>
          <a:p>
            <a:r>
              <a:rPr lang="ru-RU" altLang="ru-RU" sz="2800" b="1" dirty="0">
                <a:solidFill>
                  <a:schemeClr val="tx2">
                    <a:lumMod val="75000"/>
                  </a:schemeClr>
                </a:solidFill>
              </a:rPr>
              <a:t>А уж в воздухе - вешние звоны,</a:t>
            </a:r>
          </a:p>
          <a:p>
            <a:r>
              <a:rPr lang="ru-RU" altLang="ru-RU" sz="2800" b="1" dirty="0">
                <a:solidFill>
                  <a:schemeClr val="tx2">
                    <a:lumMod val="75000"/>
                  </a:schemeClr>
                </a:solidFill>
              </a:rPr>
              <a:t>Даже дух занялся у вороны...</a:t>
            </a:r>
          </a:p>
          <a:p>
            <a:r>
              <a:rPr lang="ru-RU" altLang="ru-RU" sz="2800" b="1" dirty="0"/>
              <a:t>Вдруг запрыгала в бок глупым скоком,</a:t>
            </a:r>
          </a:p>
          <a:p>
            <a:r>
              <a:rPr lang="ru-RU" altLang="ru-RU" sz="2800" b="1" dirty="0"/>
              <a:t>Вниз на землю глядит она боком:</a:t>
            </a:r>
          </a:p>
          <a:p>
            <a:r>
              <a:rPr lang="ru-RU" altLang="ru-RU" sz="2800" b="1" dirty="0">
                <a:solidFill>
                  <a:schemeClr val="tx2">
                    <a:lumMod val="75000"/>
                  </a:schemeClr>
                </a:solidFill>
              </a:rPr>
              <a:t>Что белеет под нежною травкой?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67102"/>
            <a:ext cx="2302424" cy="19343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1563638" cy="2084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7684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1" t="14959" r="14871" b="4014"/>
          <a:stretch/>
        </p:blipFill>
        <p:spPr>
          <a:xfrm>
            <a:off x="1259631" y="1052736"/>
            <a:ext cx="5760641" cy="46805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90241" y="188640"/>
            <a:ext cx="50300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Узнай стихотворение.</a:t>
            </a:r>
          </a:p>
        </p:txBody>
      </p:sp>
    </p:spTree>
    <p:extLst>
      <p:ext uri="{BB962C8B-B14F-4D97-AF65-F5344CB8AC3E}">
        <p14:creationId xmlns:p14="http://schemas.microsoft.com/office/powerpoint/2010/main" val="153388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2907704" y="2474482"/>
            <a:ext cx="518413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2800" b="1" u="sng" dirty="0">
                <a:solidFill>
                  <a:srgbClr val="663300"/>
                </a:solidFill>
                <a:latin typeface="Times New Roman" panose="02020603050405020304" pitchFamily="18" charset="0"/>
              </a:rPr>
              <a:t>Что ты тискаешь утенка?</a:t>
            </a:r>
          </a:p>
          <a:p>
            <a:r>
              <a:rPr lang="ru-RU" altLang="ru-RU" sz="2800" b="1" dirty="0">
                <a:latin typeface="Times New Roman" panose="02020603050405020304" pitchFamily="18" charset="0"/>
              </a:rPr>
              <a:t>Он малыш, а ты — большой.</a:t>
            </a:r>
          </a:p>
          <a:p>
            <a:r>
              <a:rPr lang="ru-RU" altLang="ru-RU" sz="2800" b="1" dirty="0">
                <a:latin typeface="Times New Roman" panose="02020603050405020304" pitchFamily="18" charset="0"/>
              </a:rPr>
              <a:t>Ишь, задравши головенку,</a:t>
            </a:r>
          </a:p>
          <a:p>
            <a:r>
              <a:rPr lang="ru-RU" altLang="ru-RU" sz="2800" b="1" dirty="0">
                <a:latin typeface="Times New Roman" panose="02020603050405020304" pitchFamily="18" charset="0"/>
              </a:rPr>
              <a:t>Рвется прочь он всей душой</a:t>
            </a:r>
            <a:r>
              <a:rPr lang="ru-RU" altLang="ru-RU" sz="2800" b="1" dirty="0" smtClean="0">
                <a:latin typeface="Times New Roman" panose="02020603050405020304" pitchFamily="18" charset="0"/>
              </a:rPr>
              <a:t>…</a:t>
            </a:r>
            <a:endParaRPr lang="ru-RU" altLang="ru-RU" sz="2800" b="1" dirty="0">
              <a:latin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1" t="14959" r="56968" b="4014"/>
          <a:stretch/>
        </p:blipFill>
        <p:spPr>
          <a:xfrm>
            <a:off x="179512" y="1797376"/>
            <a:ext cx="2520281" cy="468052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468560" y="437698"/>
            <a:ext cx="749833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Саша Чёрный </a:t>
            </a:r>
          </a:p>
          <a:p>
            <a:pPr algn="ctr"/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                «Что ты тискаешь утёнка?»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6156176" y="2982023"/>
            <a:ext cx="1512168" cy="4320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6504979" y="3921612"/>
            <a:ext cx="1512168" cy="4320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70099" y="236495"/>
            <a:ext cx="1843470" cy="223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01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27584" y="1844824"/>
            <a:ext cx="61926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u="sng" dirty="0">
                <a:solidFill>
                  <a:srgbClr val="663300"/>
                </a:solidFill>
                <a:latin typeface="Times New Roman" panose="02020603050405020304" pitchFamily="18" charset="0"/>
              </a:rPr>
              <a:t>Ты представь такую штуку -</a:t>
            </a:r>
          </a:p>
          <a:p>
            <a:r>
              <a:rPr lang="ru-RU" altLang="ru-RU" sz="2800" b="1" dirty="0">
                <a:latin typeface="Times New Roman" panose="02020603050405020304" pitchFamily="18" charset="0"/>
              </a:rPr>
              <a:t>Если б толстый бегемот</a:t>
            </a:r>
          </a:p>
          <a:p>
            <a:r>
              <a:rPr lang="ru-RU" altLang="ru-RU" sz="2800" b="1" dirty="0">
                <a:latin typeface="Times New Roman" panose="02020603050405020304" pitchFamily="18" charset="0"/>
              </a:rPr>
              <a:t>Захотел с тобой от скуки</a:t>
            </a:r>
          </a:p>
          <a:p>
            <a:r>
              <a:rPr lang="ru-RU" altLang="ru-RU" sz="2800" b="1" dirty="0">
                <a:latin typeface="Times New Roman" panose="02020603050405020304" pitchFamily="18" charset="0"/>
              </a:rPr>
              <a:t>Поиграть бы в свой черед?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2" t="14959" r="14871" b="4014"/>
          <a:stretch/>
        </p:blipFill>
        <p:spPr>
          <a:xfrm>
            <a:off x="6162933" y="1320446"/>
            <a:ext cx="2592288" cy="468052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3528" y="155248"/>
            <a:ext cx="84633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Саша Чёрный «Что ты тискаешь утёнка?»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6000966"/>
            <a:ext cx="80824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-Чему хотел научить Вас Саша Чёрный?</a:t>
            </a:r>
            <a:endParaRPr lang="ru-RU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860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55491" y="0"/>
            <a:ext cx="632012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Восстанови строчки.</a:t>
            </a:r>
          </a:p>
          <a:p>
            <a:pPr algn="ctr"/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6790" y="877163"/>
            <a:ext cx="763375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Идёт, пруд, в, утёнка, ты, утке,</a:t>
            </a:r>
          </a:p>
          <a:p>
            <a:pPr algn="ctr"/>
            <a:r>
              <a:rPr lang="ru-RU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пусть, купаться, снеси, к</a:t>
            </a:r>
            <a:endParaRPr lang="ru-RU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275037"/>
            <a:ext cx="80196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Между, у, проталинки, </a:t>
            </a:r>
          </a:p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в, траве, корней, а, рядом.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4029363"/>
            <a:ext cx="842993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Не, будешь, и, нянчить, мыть, </a:t>
            </a:r>
          </a:p>
          <a:p>
            <a:pPr algn="ctr"/>
            <a:r>
              <a:rPr lang="ru-RU" sz="4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теперь, качать,</a:t>
            </a:r>
          </a:p>
          <a:p>
            <a:pPr algn="ctr"/>
            <a:r>
              <a:rPr lang="ru-RU" sz="4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ты, можешь, его, и, лизать, головой.</a:t>
            </a:r>
            <a:endParaRPr lang="ru-RU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0" y="2428925"/>
            <a:ext cx="9144000" cy="1600438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0" y="4029362"/>
            <a:ext cx="9144000" cy="2828637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258" y="2470102"/>
            <a:ext cx="1169264" cy="15592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818" y="4200689"/>
            <a:ext cx="1439246" cy="191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96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99592" y="1124744"/>
            <a:ext cx="766665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Оценка достижений</a:t>
            </a:r>
            <a:endParaRPr lang="ru-RU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57" y="2924944"/>
            <a:ext cx="4915520" cy="293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19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" y="548680"/>
            <a:ext cx="911454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Кто автор стихотворения «Воробей»</a:t>
            </a:r>
            <a:endParaRPr lang="ru-RU" sz="44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1700808"/>
            <a:ext cx="5214889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>
              <a:buAutoNum type="arabicParenR"/>
            </a:pPr>
            <a:r>
              <a:rPr lang="ru-RU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А.А.Блок</a:t>
            </a:r>
            <a:endParaRPr lang="ru-RU" sz="5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914400" indent="-914400" algn="ctr">
              <a:buAutoNum type="arabicParenR"/>
            </a:pPr>
            <a:r>
              <a:rPr lang="ru-RU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С.А.Есенин</a:t>
            </a:r>
            <a:endParaRPr lang="ru-RU" sz="54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914400" indent="-914400" algn="ctr">
              <a:buAutoNum type="arabicParenR"/>
            </a:pPr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Саша Чёрный</a:t>
            </a:r>
          </a:p>
          <a:p>
            <a:pPr marL="914400" indent="-914400" algn="ctr">
              <a:buAutoNum type="arabicParenR"/>
            </a:pPr>
            <a:r>
              <a:rPr lang="ru-RU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А.С.Пушкин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16832"/>
            <a:ext cx="1346987" cy="245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62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9192" y="548680"/>
            <a:ext cx="89761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Какое из стихотворений написал </a:t>
            </a:r>
            <a:r>
              <a:rPr lang="ru-RU" sz="3600" b="1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А.А.Блок</a:t>
            </a:r>
            <a:r>
              <a:rPr lang="ru-RU" sz="3600" b="1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 </a:t>
            </a:r>
            <a:endParaRPr lang="ru-RU" sz="36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60934" y="1772816"/>
            <a:ext cx="6593535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>
              <a:buAutoNum type="arabicParenR"/>
            </a:pPr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«Ветхая избушка»</a:t>
            </a:r>
          </a:p>
          <a:p>
            <a:pPr marL="914400" indent="-914400" algn="ctr">
              <a:buAutoNum type="arabicParenR"/>
            </a:pP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«Черёмуха»</a:t>
            </a:r>
          </a:p>
          <a:p>
            <a:pPr marL="914400" indent="-914400" algn="ctr">
              <a:buAutoNum type="arabicParenR"/>
            </a:pPr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«Воробей»</a:t>
            </a:r>
          </a:p>
          <a:p>
            <a:pPr marL="914400" indent="-914400" algn="ctr">
              <a:buAutoNum type="arabicParenR"/>
            </a:pP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«Что ты тискаешь</a:t>
            </a:r>
          </a:p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утёнка?»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858220"/>
            <a:ext cx="1656184" cy="214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6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59606" y="0"/>
            <a:ext cx="32528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Ремонт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7968" y="958218"/>
            <a:ext cx="762567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Что из камня? Изо льда?</a:t>
            </a:r>
          </a:p>
          <a:p>
            <a:pPr algn="ctr"/>
            <a:endParaRPr lang="ru-RU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42614" y="1789214"/>
            <a:ext cx="74868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Суль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-ми-ка-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-пи-со-да!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444208" y="2564904"/>
            <a:ext cx="57606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899592" y="2587257"/>
            <a:ext cx="1389769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516710" y="2587257"/>
            <a:ext cx="864096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18654" y="2732625"/>
            <a:ext cx="71463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Кто ползёт и кто летит?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36379" y="3543541"/>
            <a:ext cx="69485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Ка-тря-у-ка-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гуз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-со-лит!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5796136" y="4365104"/>
            <a:ext cx="57606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195736" y="4365104"/>
            <a:ext cx="864096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082135" y="4466871"/>
            <a:ext cx="298671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694398" y="4461133"/>
            <a:ext cx="813705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841708" y="4365104"/>
            <a:ext cx="77053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Где машина? Где страна?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89294" y="5373216"/>
            <a:ext cx="76443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-ар-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-ген-ти-свал-на!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5868144" y="6171700"/>
            <a:ext cx="1389769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594161" y="6165304"/>
            <a:ext cx="922549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611560" y="6201732"/>
            <a:ext cx="1026509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284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-16215" y="548680"/>
            <a:ext cx="914699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Из какого произведения эти строки?</a:t>
            </a:r>
            <a:endParaRPr lang="ru-RU" sz="44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65385" y="2967335"/>
            <a:ext cx="9274783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>
              <a:buAutoNum type="arabicParenR"/>
            </a:pPr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«Что ты тискаешь утёнка?»</a:t>
            </a:r>
          </a:p>
          <a:p>
            <a:pPr marL="914400" indent="-914400" algn="ctr">
              <a:buAutoNum type="arabicParenR"/>
            </a:pP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«Ворона»</a:t>
            </a:r>
          </a:p>
          <a:p>
            <a:pPr marL="914400" indent="-914400" algn="ctr">
              <a:buAutoNum type="arabicParenR"/>
            </a:pP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«Черёмуха»</a:t>
            </a:r>
          </a:p>
          <a:p>
            <a:pPr marL="914400" indent="-914400" algn="ctr">
              <a:buAutoNum type="arabicParenR"/>
            </a:pPr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«Сны»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65385" y="1419453"/>
            <a:ext cx="945053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Вдруг запрыгала вбок глупым скоком, </a:t>
            </a:r>
          </a:p>
          <a:p>
            <a:pPr algn="ctr"/>
            <a:r>
              <a:rPr lang="ru-RU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Вниз на землю глядит на боком…»</a:t>
            </a:r>
            <a:endParaRPr lang="ru-RU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3056"/>
            <a:ext cx="2170931" cy="217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90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3528" y="188640"/>
            <a:ext cx="8588954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Найдите «лишнее произведение»</a:t>
            </a:r>
          </a:p>
          <a:p>
            <a:pPr algn="ctr"/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051" y="1268760"/>
            <a:ext cx="9274783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>
              <a:buAutoNum type="arabicParenR"/>
            </a:pPr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«</a:t>
            </a: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Что </a:t>
            </a: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ты тискаешь утёнка</a:t>
            </a: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?»</a:t>
            </a:r>
          </a:p>
          <a:p>
            <a:pPr marL="914400" indent="-914400" algn="ctr">
              <a:buAutoNum type="arabicParenR"/>
            </a:pPr>
            <a:r>
              <a:rPr lang="ru-RU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Сслон</a:t>
            </a:r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»</a:t>
            </a:r>
          </a:p>
          <a:p>
            <a:pPr marL="914400" indent="-914400" algn="ctr">
              <a:buAutoNum type="arabicParenR"/>
            </a:pP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«Воробей»</a:t>
            </a:r>
          </a:p>
          <a:p>
            <a:pPr marL="914400" indent="-914400" algn="ctr">
              <a:buAutoNum type="arabicParenR"/>
            </a:pPr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«Ворона»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3356992"/>
            <a:ext cx="3284984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50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43808" y="548680"/>
            <a:ext cx="529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Как зовут Блока?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492896"/>
            <a:ext cx="9200531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>
              <a:buAutoNum type="arabicParenR"/>
            </a:pPr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Александр Алексеевич</a:t>
            </a:r>
          </a:p>
          <a:p>
            <a:pPr marL="914400" indent="-914400" algn="ctr">
              <a:buAutoNum type="arabicParenR"/>
            </a:pP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Алексей Александрович</a:t>
            </a:r>
          </a:p>
          <a:p>
            <a:pPr marL="914400" indent="-914400" algn="ctr">
              <a:buAutoNum type="arabicParenR"/>
            </a:pPr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Александр Александрович</a:t>
            </a:r>
          </a:p>
          <a:p>
            <a:pPr marL="914400" indent="-914400" algn="ctr">
              <a:buAutoNum type="arabicParenR"/>
            </a:pP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Алексей Алексеевич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clrChange>
              <a:clrFrom>
                <a:srgbClr val="B4A785"/>
              </a:clrFrom>
              <a:clrTo>
                <a:srgbClr val="B4A78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8640"/>
            <a:ext cx="1934468" cy="193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53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3528" y="188640"/>
            <a:ext cx="89128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Узнай произведение по ключевым словам.</a:t>
            </a:r>
            <a:endParaRPr lang="ru-RU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219" y="1052736"/>
            <a:ext cx="89534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i="1" u="sng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Бегемот, поиграть, пруд, малыш, большой</a:t>
            </a:r>
            <a:endParaRPr lang="ru-RU" sz="3600" b="0" i="1" u="sng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3827" y="2492896"/>
            <a:ext cx="8074262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14350" indent="-514350" algn="ctr">
              <a:buAutoNum type="arabicParenR"/>
            </a:pPr>
            <a:r>
              <a:rPr lang="ru-RU" sz="3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Саша Чёрный «Что ты тискаешь утёнка?»</a:t>
            </a:r>
          </a:p>
          <a:p>
            <a:pPr marL="514350" indent="-514350" algn="ctr">
              <a:buAutoNum type="arabicParenR"/>
            </a:pPr>
            <a:r>
              <a:rPr lang="ru-RU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А.А. Блок «Сны».</a:t>
            </a:r>
          </a:p>
          <a:p>
            <a:pPr marL="514350" indent="-514350" algn="ctr">
              <a:buAutoNum type="arabicParenR"/>
            </a:pPr>
            <a:r>
              <a:rPr lang="ru-RU" sz="3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А.А. Блок «Ветхая избушка».</a:t>
            </a:r>
          </a:p>
          <a:p>
            <a:pPr marL="514350" indent="-514350" algn="ctr">
              <a:buAutoNum type="arabicParenR"/>
            </a:pPr>
            <a:r>
              <a:rPr lang="ru-RU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С.А. Есенин «Черёмуха».</a:t>
            </a:r>
            <a:endParaRPr lang="ru-RU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064"/>
            <a:ext cx="1807964" cy="204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91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2203" y="260648"/>
            <a:ext cx="848527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Вспомни рифму в стихотворении.</a:t>
            </a:r>
            <a:endParaRPr lang="ru-RU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0004" y="1196752"/>
            <a:ext cx="932452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Не пойму, что человек, такой…</a:t>
            </a:r>
          </a:p>
          <a:p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Посадил меня в клетушку, словно мышь.</a:t>
            </a:r>
          </a:p>
          <a:p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Ох, как скучно головой весь день…!</a:t>
            </a:r>
          </a:p>
          <a:p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Лучше брёвна дали б, что ли, потаскать!</a:t>
            </a:r>
            <a:endParaRPr lang="ru-RU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Блок-схема: процесс 3"/>
          <p:cNvSpPr/>
          <p:nvPr/>
        </p:nvSpPr>
        <p:spPr>
          <a:xfrm>
            <a:off x="6300192" y="1340768"/>
            <a:ext cx="1728192" cy="4320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7273563" y="2359905"/>
            <a:ext cx="1509641" cy="4320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27985" y="3379042"/>
            <a:ext cx="5813707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>
              <a:buAutoNum type="arabicParenR"/>
            </a:pPr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крепыш, мотать</a:t>
            </a:r>
          </a:p>
          <a:p>
            <a:pPr marL="914400" indent="-914400" algn="ctr">
              <a:buAutoNum type="arabicParenR"/>
            </a:pPr>
            <a:r>
              <a:rPr lang="ru-RU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Малыш, качать </a:t>
            </a:r>
          </a:p>
          <a:p>
            <a:pPr marL="914400" indent="-914400" algn="ctr">
              <a:buAutoNum type="arabicParenR"/>
            </a:pPr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Крепыш, качать</a:t>
            </a:r>
          </a:p>
          <a:p>
            <a:pPr marL="914400" indent="-914400" algn="ctr">
              <a:buAutoNum type="arabicParenR"/>
            </a:pPr>
            <a:r>
              <a:rPr lang="ru-RU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Малыш, мотать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02" y="4114895"/>
            <a:ext cx="1540396" cy="207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15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9512" y="0"/>
            <a:ext cx="812510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Вставьте пропущенные глаголы.</a:t>
            </a:r>
            <a:endParaRPr lang="ru-RU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548680"/>
            <a:ext cx="505459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Завтра…чаю,</a:t>
            </a:r>
          </a:p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…из окна,-</a:t>
            </a:r>
          </a:p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Ан, уж дом….,</a:t>
            </a:r>
          </a:p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На дворе-весна.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4077072"/>
            <a:ext cx="6851171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1)попьют, посмотрят, растаял</a:t>
            </a:r>
          </a:p>
          <a:p>
            <a:pPr algn="ctr"/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2)выпьют, посмотрят, растаял</a:t>
            </a:r>
          </a:p>
          <a:p>
            <a:pPr algn="ctr"/>
            <a:r>
              <a:rPr lang="ru-RU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3) Попьют, глянут, растаял</a:t>
            </a:r>
          </a:p>
          <a:p>
            <a:pPr algn="ctr"/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4) выпьют, глянул, растаял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3" y="881513"/>
            <a:ext cx="2184834" cy="262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98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-108520" y="-19921"/>
            <a:ext cx="925252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В каком произведении рассказывается</a:t>
            </a:r>
          </a:p>
          <a:p>
            <a:pPr algn="ctr"/>
            <a:r>
              <a:rPr lang="ru-RU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 о зимних забавах?</a:t>
            </a:r>
            <a:endParaRPr lang="ru-RU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989228"/>
            <a:ext cx="9275873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>
              <a:buAutoNum type="arabicParenR"/>
            </a:pPr>
            <a:r>
              <a:rPr lang="ru-RU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А.А.Блок</a:t>
            </a:r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«Сны»</a:t>
            </a:r>
          </a:p>
          <a:p>
            <a:pPr marL="914400" indent="-914400" algn="ctr">
              <a:buAutoNum type="arabicParenR"/>
            </a:pPr>
            <a:r>
              <a:rPr lang="ru-RU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А.А.Блок»Ветхая</a:t>
            </a:r>
            <a:r>
              <a:rPr lang="ru-RU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избушка»</a:t>
            </a:r>
          </a:p>
          <a:p>
            <a:pPr marL="914400" indent="-914400" algn="ctr">
              <a:buAutoNum type="arabicParenR"/>
            </a:pPr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Саша Чёрный «Слон»</a:t>
            </a:r>
          </a:p>
          <a:p>
            <a:pPr marL="914400" indent="-914400" algn="ctr">
              <a:buAutoNum type="arabicParenR"/>
            </a:pPr>
            <a:r>
              <a:rPr lang="ru-RU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С.А.Есенин</a:t>
            </a:r>
            <a:r>
              <a:rPr lang="ru-RU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«Черёмуха»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65789"/>
            <a:ext cx="1121654" cy="149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30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0547" y="2657"/>
            <a:ext cx="90508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Как вы понимаете значение слова «ветхий»</a:t>
            </a:r>
            <a:endParaRPr lang="ru-RU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19468" y="908720"/>
            <a:ext cx="6149183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>
              <a:buAutoNum type="arabicParenR"/>
            </a:pPr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Разрушающийся </a:t>
            </a:r>
          </a:p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 старости</a:t>
            </a:r>
          </a:p>
          <a:p>
            <a:pPr algn="ctr"/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2)Деревянный</a:t>
            </a:r>
          </a:p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3) Дряхлый</a:t>
            </a:r>
          </a:p>
          <a:p>
            <a:pPr algn="ctr"/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4) Соломенный 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0848"/>
            <a:ext cx="3476625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44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11760" y="116632"/>
            <a:ext cx="45047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Проверь себя!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1268760"/>
            <a:ext cx="1459053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>
              <a:buAutoNum type="arabicParenR"/>
            </a:pPr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  <a:p>
            <a:pPr marL="914400" indent="-914400" algn="ctr">
              <a:buAutoNum type="arabicParenR"/>
            </a:pPr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  <a:p>
            <a:pPr marL="914400" indent="-914400" algn="ctr">
              <a:buAutoNum type="arabicParenR"/>
            </a:pPr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  <a:p>
            <a:pPr marL="914400" indent="-914400" algn="ctr">
              <a:buAutoNum type="arabicParenR"/>
            </a:pPr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  <a:p>
            <a:pPr marL="914400" indent="-914400" algn="ctr">
              <a:buAutoNum type="arabicParenR"/>
            </a:pPr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04446" y="1124744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6) 1</a:t>
            </a:r>
            <a:endParaRPr lang="ru-RU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7)2</a:t>
            </a:r>
            <a:endParaRPr lang="ru-RU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8) 4</a:t>
            </a:r>
            <a:endParaRPr lang="ru-RU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9) 2</a:t>
            </a:r>
            <a:endParaRPr lang="ru-RU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10)  1,3</a:t>
            </a:r>
            <a:endParaRPr lang="ru-RU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694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19672" y="-171400"/>
            <a:ext cx="60364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Оцени свою работу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6301" y="734087"/>
            <a:ext cx="8318046" cy="61247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10, 9 верных ответов- «5»-</a:t>
            </a:r>
          </a:p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Ты молодец!!!</a:t>
            </a:r>
          </a:p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8,7 верных ответов- «4»</a:t>
            </a:r>
          </a:p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- Хорошо!</a:t>
            </a:r>
          </a:p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effectLst/>
              </a:rPr>
              <a:t>6, 5 верных ответов- «3»-</a:t>
            </a:r>
          </a:p>
          <a:p>
            <a:pPr algn="ctr"/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</a:rPr>
              <a:t>Ты невнимательно читал произведения.</a:t>
            </a:r>
            <a:endParaRPr lang="ru-RU" sz="32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92D050"/>
              </a:solidFill>
              <a:effectLst/>
            </a:endParaRPr>
          </a:p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</a:rPr>
              <a:t>Менее 5 верных ответа- </a:t>
            </a:r>
          </a:p>
          <a:p>
            <a:pPr algn="ctr"/>
            <a:r>
              <a:rPr lang="ru-RU" sz="3200" b="1" i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Необходимо повторить изученную тему.</a:t>
            </a:r>
            <a:endParaRPr lang="ru-RU" sz="3200" b="1" i="1" cap="none" spc="0" dirty="0">
              <a:ln w="22225">
                <a:solidFill>
                  <a:schemeClr val="accent2"/>
                </a:solidFill>
                <a:prstDash val="solid"/>
              </a:ln>
              <a:effectLst/>
            </a:endParaRPr>
          </a:p>
        </p:txBody>
      </p:sp>
      <p:sp>
        <p:nvSpPr>
          <p:cNvPr id="4" name="Блок-схема: процесс 3"/>
          <p:cNvSpPr/>
          <p:nvPr/>
        </p:nvSpPr>
        <p:spPr>
          <a:xfrm>
            <a:off x="478637" y="908720"/>
            <a:ext cx="8508811" cy="160873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490918" y="2514536"/>
            <a:ext cx="8508811" cy="151216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490918" y="4027247"/>
            <a:ext cx="8508811" cy="151216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506363" y="5563055"/>
            <a:ext cx="8508811" cy="151216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28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76893" y="-84371"/>
            <a:ext cx="6327555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Серебрится река, </a:t>
            </a:r>
          </a:p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серебрится ручей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2387000"/>
            <a:ext cx="7555338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Кругом роса медвяная,,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Сползает по коре.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Под нею зелень пряная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Сияет 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серебре.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 descr="Черемуха обыкновенная фото 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41776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48383" y="1433637"/>
            <a:ext cx="74430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С.А. Есенин «Черёмуха»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5076056" y="4976515"/>
            <a:ext cx="2880320" cy="85683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7" y="-93529"/>
            <a:ext cx="1866828" cy="269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51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08720"/>
            <a:ext cx="778700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14350" indent="-514350" algn="ctr">
              <a:buAutoNum type="arabicPeriod"/>
            </a:pP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С.В. </a:t>
            </a:r>
            <a:r>
              <a:rPr lang="ru-RU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Кутявина.Поурочные</a:t>
            </a: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разработки по литературному чтению  </a:t>
            </a:r>
          </a:p>
          <a:p>
            <a:pPr algn="ctr"/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 УМК Л.Ф. Климановой и др. («Школа России») </a:t>
            </a:r>
          </a:p>
          <a:p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https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://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www.yandex.ru/</a:t>
            </a: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картинки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47864" y="260648"/>
            <a:ext cx="30149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Использованная литература.</a:t>
            </a:r>
          </a:p>
        </p:txBody>
      </p:sp>
    </p:spTree>
    <p:extLst>
      <p:ext uri="{BB962C8B-B14F-4D97-AF65-F5344CB8AC3E}">
        <p14:creationId xmlns:p14="http://schemas.microsoft.com/office/powerpoint/2010/main" val="42439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68759" y="2564904"/>
            <a:ext cx="5654753" cy="29546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Ночь. Вокруг тишина.</a:t>
            </a:r>
          </a:p>
          <a:p>
            <a:pPr algn="ctr"/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Ручеек лишь журчит.</a:t>
            </a:r>
          </a:p>
          <a:p>
            <a:pPr algn="ctr"/>
            <a:r>
              <a:rPr lang="ru-RU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Своим блеском луна</a:t>
            </a:r>
          </a:p>
          <a:p>
            <a:pPr algn="ctr"/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Всё вокруг </a:t>
            </a: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серебрит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Облако 3"/>
          <p:cNvSpPr/>
          <p:nvPr/>
        </p:nvSpPr>
        <p:spPr>
          <a:xfrm>
            <a:off x="5745172" y="4666816"/>
            <a:ext cx="3024336" cy="85274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201414"/>
            <a:ext cx="60008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С.А. Есенин «Ночь»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2699792" cy="45750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797" y="32420"/>
            <a:ext cx="1866828" cy="269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23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02663" y="129406"/>
            <a:ext cx="65987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С.А. Есенин «Берёза»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13933" y="2492896"/>
            <a:ext cx="5630067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А заря, лениво</a:t>
            </a:r>
          </a:p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Обходя кругом,</a:t>
            </a:r>
          </a:p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Обсыпает ветки</a:t>
            </a:r>
          </a:p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Новым серебром.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Облако 3"/>
          <p:cNvSpPr/>
          <p:nvPr/>
        </p:nvSpPr>
        <p:spPr>
          <a:xfrm>
            <a:off x="5796136" y="5013176"/>
            <a:ext cx="3240360" cy="100811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" y="1268760"/>
            <a:ext cx="3276172" cy="43700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64" y="0"/>
            <a:ext cx="1866828" cy="269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40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260648"/>
            <a:ext cx="779239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С.А. Есенин «С добрым утром»</a:t>
            </a:r>
            <a:endParaRPr lang="ru-RU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844257"/>
            <a:ext cx="7371570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Улыбнулись сонные берёзки,</a:t>
            </a:r>
          </a:p>
          <a:p>
            <a:pPr algn="ctr"/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Растрепали шёлковые косы.</a:t>
            </a:r>
          </a:p>
          <a:p>
            <a:pPr algn="ctr"/>
            <a:r>
              <a:rPr lang="ru-RU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Шелестят зелёные серёжки, </a:t>
            </a:r>
          </a:p>
          <a:p>
            <a:pPr algn="ctr"/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И горят серебряные росы.</a:t>
            </a:r>
            <a:endParaRPr lang="ru-RU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Облако 3"/>
          <p:cNvSpPr/>
          <p:nvPr/>
        </p:nvSpPr>
        <p:spPr>
          <a:xfrm>
            <a:off x="3923928" y="2924944"/>
            <a:ext cx="3096344" cy="86409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53320"/>
            <a:ext cx="3828242" cy="33046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184580" y="3716824"/>
            <a:ext cx="483811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Эпитеты</a:t>
            </a:r>
          </a:p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олицетворение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302" y="5428486"/>
            <a:ext cx="1071970" cy="142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27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t="-400" r="12988"/>
          <a:stretch/>
        </p:blipFill>
        <p:spPr>
          <a:xfrm>
            <a:off x="1041035" y="1052736"/>
            <a:ext cx="6696582" cy="51089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683568" y="29101"/>
            <a:ext cx="74115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3. Узнай стихотворение.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6792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62132" y="-15763"/>
            <a:ext cx="79743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3 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. «</a:t>
            </a: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Стихи А. </a:t>
            </a: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Блока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»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196752"/>
            <a:ext cx="55446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4000" b="1" dirty="0"/>
              <a:t>Ветхая избушка</a:t>
            </a:r>
          </a:p>
          <a:p>
            <a:r>
              <a:rPr lang="ru-RU" altLang="ru-RU" sz="4000" b="1" dirty="0"/>
              <a:t>Вся в снегу стоит.</a:t>
            </a:r>
          </a:p>
          <a:p>
            <a:r>
              <a:rPr lang="ru-RU" altLang="ru-RU" sz="4000" b="1" dirty="0"/>
              <a:t>Бабушка-старушка</a:t>
            </a:r>
          </a:p>
          <a:p>
            <a:r>
              <a:rPr lang="ru-RU" altLang="ru-RU" sz="4000" b="1" dirty="0"/>
              <a:t>Из окна глядит.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1340768"/>
            <a:ext cx="201622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02378" y="1881981"/>
            <a:ext cx="201622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131840" y="2560429"/>
            <a:ext cx="201622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804938" y="3247241"/>
            <a:ext cx="201622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агетная рамка 9"/>
          <p:cNvSpPr/>
          <p:nvPr/>
        </p:nvSpPr>
        <p:spPr>
          <a:xfrm>
            <a:off x="6047657" y="2134009"/>
            <a:ext cx="2880320" cy="3816424"/>
          </a:xfrm>
          <a:prstGeom prst="beve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707" y="2788864"/>
            <a:ext cx="1802559" cy="240378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3568" y="5138088"/>
            <a:ext cx="69580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</a:t>
            </a:r>
            <a:r>
              <a:rPr lang="ru-RU" sz="2800" b="1" dirty="0" smtClean="0"/>
              <a:t>Какие краски ты возьмёшь рисуя картину?</a:t>
            </a:r>
          </a:p>
          <a:p>
            <a:r>
              <a:rPr lang="ru-RU" sz="2800" b="1" dirty="0" smtClean="0"/>
              <a:t>- Какое чувство ты передашь?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27403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96752"/>
            <a:ext cx="3744416" cy="5267442"/>
          </a:xfrm>
          <a:prstGeom prst="rect">
            <a:avLst/>
          </a:prstGeom>
          <a:ln w="190500" cap="sq">
            <a:solidFill>
              <a:schemeClr val="tx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1475656" y="188640"/>
            <a:ext cx="50300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Узнай стихотворение.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057" y="184154"/>
            <a:ext cx="1563638" cy="2084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3072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870</Words>
  <Application>Microsoft Office PowerPoint</Application>
  <PresentationFormat>Экран (4:3)</PresentationFormat>
  <Paragraphs>190</Paragraphs>
  <Slides>30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19</cp:revision>
  <dcterms:created xsi:type="dcterms:W3CDTF">2016-02-08T08:08:37Z</dcterms:created>
  <dcterms:modified xsi:type="dcterms:W3CDTF">2021-01-30T10:53:29Z</dcterms:modified>
</cp:coreProperties>
</file>